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6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8AB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577"/>
    <p:restoredTop sz="94678"/>
  </p:normalViewPr>
  <p:slideViewPr>
    <p:cSldViewPr snapToGrid="0" snapToObjects="1">
      <p:cViewPr>
        <p:scale>
          <a:sx n="88" d="100"/>
          <a:sy n="88" d="100"/>
        </p:scale>
        <p:origin x="288" y="6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l">
              <a:defRPr sz="6000" b="1" i="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E66DA5-7751-4D3D-B753-58DF3B4187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5/7/20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1B787A8-0D67-4B7E-9B48-86BD906AB6B5}"/>
              </a:ext>
            </a:extLst>
          </p:cNvPr>
          <p:cNvCxnSpPr>
            <a:cxnSpLocks/>
          </p:cNvCxnSpPr>
          <p:nvPr/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11285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AD429-654B-4F0E-94E9-6FEF8EC67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8D60B2-06F5-4567-BE1F-BBA5270537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16F6F2-8269-4B80-8EE3-81FEE0F9DF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5/7/20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BC86E4-3EDE-4EB4-B1A3-A1198AADD1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1752B0-ACEC-49EF-8131-FCF35BC5C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A0462E3-375D-4E76-8886-69E06985D069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35297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423B094-F480-477B-901C-7181F88C07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D052089-A920-4E52-98DC-8A5DC7B0AC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A074FE-F1B4-421F-A66E-FA351C8F99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5/7/20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D764BA-3AB2-45FD-ABCB-975B3FDDF2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FB3FEF-8252-49FD-82F2-3E5FABC65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AEB5C65-83BB-4EBD-AD22-EDA8489D0F5D}"/>
              </a:ext>
            </a:extLst>
          </p:cNvPr>
          <p:cNvCxnSpPr>
            <a:cxnSpLocks/>
          </p:cNvCxnSpPr>
          <p:nvPr/>
        </p:nvCxnSpPr>
        <p:spPr>
          <a:xfrm flipV="1">
            <a:off x="8313" y="261865"/>
            <a:ext cx="11353802" cy="1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33791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5/7/20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C05CAAB-DBA2-4548-AD5F-01BB97FBB207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78714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FC2D1-D3FE-4B37-8740-57444421F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 b="1" i="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5AF550-086C-426E-A374-85DB395701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A58988-AD39-4AE9-8E6A-0907F0BE2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5/7/20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366319-82EE-408E-819F-8F8E6DBA7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21C8A6-777F-496D-8620-AE52BFC33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031F83B-57A8-4533-981C-D1FFAD2B6B6F}"/>
              </a:ext>
            </a:extLst>
          </p:cNvPr>
          <p:cNvCxnSpPr>
            <a:cxnSpLocks/>
          </p:cNvCxnSpPr>
          <p:nvPr/>
        </p:nvCxnSpPr>
        <p:spPr>
          <a:xfrm>
            <a:off x="715890" y="1701425"/>
            <a:ext cx="0" cy="5148262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74744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57166-6921-4546-BA2C-99E464681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5B9122-6371-4049-B57A-33DED7DA2F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14555D-0753-4312-A26B-2338813F9B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D8FDCB-69DA-4A8F-8B91-5CFF77897C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5/7/20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AC8C07-E0D3-4464-AE3C-25730D75C8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2596A6-734E-4AE0-BFB8-3089137BF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FB7E8F4-3FB3-45AB-A381-9093CA95AAE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04176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6B3EF2-2C04-480F-A570-14E520DD00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5/7/20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CF5783E-3073-4F4D-8B9C-C5B18DDA5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A75FE3-6719-4790-AA00-251BC2A6E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46214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5/7/20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7596AF9-469C-436D-B7D2-77952EF1825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51704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FF36D6-399B-43E3-84DD-9FC5119EC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5/7/20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234AB7-3B85-4028-A500-5A1BDBF45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1F40F0-9909-442F-BBA4-409D061ED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53C1207-D1C8-49E3-8837-E2B89D366FA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69416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0F214-646F-4D81-AD12-65628EC98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F71768-C3FA-49EF-99EF-06E6C3B284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DA6F24-ED6C-4D12-A9D6-EE37FBD686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E6AACE-FAFB-4934-8E3C-AB5B21635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5/7/20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1533EA-D0F8-4C79-8721-F190DE2D2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59BAC9-F101-4394-BBA4-3D21A3497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F3A79C9-7EDC-44F6-AC48-5DD98A7695AD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45919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CB71F-B6C2-4866-BC97-304F78816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5ED73B-8413-478D-80D7-B78B69763B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BDF226-1B94-4D2D-98B3-7B932FB17D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0C4E9A-CA29-4CCD-ACFA-B29F80FBA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5/7/20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A5B7BE-3F1B-4FF3-B1D7-6E39B99D0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2F18F1-E27E-470E-AE13-4755DEE63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0F08750-B7F2-4119-B151-68DE774813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16919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DA4224-F4E4-47A4-ACF7-231749390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679907-DC49-4B86-A34C-C97DBC26A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DBC8A0-34FC-4B6E-B42B-A721267D89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4B53A7-3209-46A6-9454-F38EAC8F11E7}" type="datetimeFigureOut">
              <a:rPr lang="en-US" smtClean="0"/>
              <a:pPr/>
              <a:t>5/7/20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9AC0B6-4CC4-4E41-8A4D-F62E17F285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C0E9BD-90BD-46AE-8A0D-06796ADB76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CE633F-9882-4A5C-83A2-1109D0C7326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65925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  <p:sldLayoutId id="2147483703" r:id="rId5"/>
    <p:sldLayoutId id="2147483704" r:id="rId6"/>
    <p:sldLayoutId id="2147483695" r:id="rId7"/>
    <p:sldLayoutId id="2147483696" r:id="rId8"/>
    <p:sldLayoutId id="2147483697" r:id="rId9"/>
    <p:sldLayoutId id="2147483698" r:id="rId10"/>
    <p:sldLayoutId id="214748370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mailto:arnavprasad@uchicago.edu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16B067B1-F4E5-4FDF-813D-C9E872E80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ABB593-F89A-4928-8C1D-EF7EE92CFFD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l="20141" r="303" b="1"/>
          <a:stretch/>
        </p:blipFill>
        <p:spPr>
          <a:xfrm>
            <a:off x="-1" y="10"/>
            <a:ext cx="12191999" cy="6857990"/>
          </a:xfrm>
          <a:prstGeom prst="rect">
            <a:avLst/>
          </a:prstGeom>
        </p:spPr>
      </p:pic>
      <p:sp>
        <p:nvSpPr>
          <p:cNvPr id="22" name="Graphic 10">
            <a:extLst>
              <a:ext uri="{FF2B5EF4-FFF2-40B4-BE49-F238E27FC236}">
                <a16:creationId xmlns:a16="http://schemas.microsoft.com/office/drawing/2014/main" id="{DA506264-FB1C-44D1-BC70-B754FFF999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53874" y="714605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" name="Graphic 9">
            <a:extLst>
              <a:ext uri="{FF2B5EF4-FFF2-40B4-BE49-F238E27FC236}">
                <a16:creationId xmlns:a16="http://schemas.microsoft.com/office/drawing/2014/main" id="{E52F3FF4-54D2-42D9-98EC-88F86EA668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199" y="4538855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" name="Graphic 8">
            <a:extLst>
              <a:ext uri="{FF2B5EF4-FFF2-40B4-BE49-F238E27FC236}">
                <a16:creationId xmlns:a16="http://schemas.microsoft.com/office/drawing/2014/main" id="{7EBEEA28-1C39-47B7-B2A1-4176C07E6F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07611" y="5561011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4000D187-D899-C849-A799-35FC88D67D10}"/>
              </a:ext>
            </a:extLst>
          </p:cNvPr>
          <p:cNvSpPr txBox="1">
            <a:spLocks/>
          </p:cNvSpPr>
          <p:nvPr/>
        </p:nvSpPr>
        <p:spPr>
          <a:xfrm>
            <a:off x="838199" y="2042183"/>
            <a:ext cx="11433201" cy="283893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bg1"/>
                </a:solidFill>
              </a:rPr>
              <a:t>ON KNOWLEDGE GRAPHS &amp; </a:t>
            </a:r>
          </a:p>
          <a:p>
            <a:r>
              <a:rPr lang="en-US" sz="4800" b="1" dirty="0">
                <a:solidFill>
                  <a:schemeClr val="bg1"/>
                </a:solidFill>
              </a:rPr>
              <a:t>PLAYER SCOUTING REPORTS</a:t>
            </a:r>
          </a:p>
        </p:txBody>
      </p:sp>
      <p:sp>
        <p:nvSpPr>
          <p:cNvPr id="40" name="Subtitle 2">
            <a:extLst>
              <a:ext uri="{FF2B5EF4-FFF2-40B4-BE49-F238E27FC236}">
                <a16:creationId xmlns:a16="http://schemas.microsoft.com/office/drawing/2014/main" id="{6C7757BD-E7C0-534F-9D78-814D6011AB43}"/>
              </a:ext>
            </a:extLst>
          </p:cNvPr>
          <p:cNvSpPr txBox="1">
            <a:spLocks/>
          </p:cNvSpPr>
          <p:nvPr/>
        </p:nvSpPr>
        <p:spPr>
          <a:xfrm>
            <a:off x="838199" y="3461657"/>
            <a:ext cx="5162313" cy="3200245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ARNAV PRASAD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UNIVERSITY OF CHICAGO – B.S. 2022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2020 SOUNDERS FC SOCCER ANALYTICS CONFERENCE</a:t>
            </a:r>
          </a:p>
          <a:p>
            <a:pPr marL="0" indent="0">
              <a:buNone/>
            </a:pPr>
            <a:endParaRPr lang="en-US" sz="20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20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20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20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20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2000" dirty="0" err="1">
                <a:solidFill>
                  <a:schemeClr val="bg1"/>
                </a:solidFill>
              </a:rPr>
              <a:t>arnavprasad@uchicago.edu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3593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30C0765-5A38-4A34-880C-9CC4C2E14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Graphic 15">
            <a:extLst>
              <a:ext uri="{FF2B5EF4-FFF2-40B4-BE49-F238E27FC236}">
                <a16:creationId xmlns:a16="http://schemas.microsoft.com/office/drawing/2014/main" id="{B7DA268A-F88C-4936-8401-97C8C98610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71217" y="74031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4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Graphic 14">
            <a:extLst>
              <a:ext uri="{FF2B5EF4-FFF2-40B4-BE49-F238E27FC236}">
                <a16:creationId xmlns:a16="http://schemas.microsoft.com/office/drawing/2014/main" id="{2E48EAB8-CD1C-4BF5-A92C-BA11919E6E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29997" y="969611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Graphic 16">
            <a:extLst>
              <a:ext uri="{FF2B5EF4-FFF2-40B4-BE49-F238E27FC236}">
                <a16:creationId xmlns:a16="http://schemas.microsoft.com/office/drawing/2014/main" id="{F66F957D-AE64-4187-90D7-B24F1CC27F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55677" y="1484755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97B15E3-2078-7248-A0D2-F55CBD45A496}"/>
              </a:ext>
            </a:extLst>
          </p:cNvPr>
          <p:cNvSpPr/>
          <p:nvPr/>
        </p:nvSpPr>
        <p:spPr>
          <a:xfrm>
            <a:off x="6172107" y="396389"/>
            <a:ext cx="2375214" cy="26332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0162" y="3610394"/>
            <a:ext cx="0" cy="3238728"/>
          </a:xfrm>
          <a:prstGeom prst="line">
            <a:avLst/>
          </a:prstGeom>
          <a:ln w="25400" cap="sq"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5400000" scaled="1"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9EC36AD-0F87-1040-802A-C3D9F6530A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48612"/>
            <a:ext cx="6316177" cy="52568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400" b="1" dirty="0"/>
              <a:t>Truth #1</a:t>
            </a:r>
            <a:r>
              <a:rPr lang="en-US" sz="2400" dirty="0"/>
              <a:t>: Scouting has—and will always be—an essential component of soccer recruiting and player evaluation</a:t>
            </a:r>
          </a:p>
          <a:p>
            <a:pPr>
              <a:spcAft>
                <a:spcPts val="600"/>
              </a:spcAft>
            </a:pPr>
            <a:r>
              <a:rPr lang="en-US" sz="2400" b="1" dirty="0"/>
              <a:t>Truth #2: </a:t>
            </a:r>
            <a:r>
              <a:rPr lang="en-US" sz="2400" dirty="0"/>
              <a:t>Traditional analytics cannot capture certain relationships and non-physical qualities of players that scouts/experts </a:t>
            </a:r>
            <a:r>
              <a:rPr lang="en-US" sz="2400" u="sng" dirty="0"/>
              <a:t>can</a:t>
            </a:r>
            <a:r>
              <a:rPr lang="en-US" sz="2400" dirty="0"/>
              <a:t> identify </a:t>
            </a:r>
          </a:p>
          <a:p>
            <a:pPr>
              <a:spcAft>
                <a:spcPts val="600"/>
              </a:spcAft>
            </a:pPr>
            <a:r>
              <a:rPr lang="en-US" sz="2400" b="1" dirty="0"/>
              <a:t>Truth #3: </a:t>
            </a:r>
            <a:r>
              <a:rPr lang="en-US" sz="2400" dirty="0"/>
              <a:t>Scouting ops. can be more integrated with data analytics</a:t>
            </a:r>
          </a:p>
          <a:p>
            <a:pPr>
              <a:spcAft>
                <a:spcPts val="600"/>
              </a:spcAft>
            </a:pPr>
            <a:r>
              <a:rPr lang="en-US" sz="2400" b="1" dirty="0"/>
              <a:t>Question: </a:t>
            </a:r>
            <a:r>
              <a:rPr lang="en-US" sz="2400" dirty="0"/>
              <a:t>Why is there still a disconnect between scouting ops. and analytics?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en-US" sz="2400" dirty="0"/>
              <a:t> 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3F13C7A-9570-074F-8813-605118C570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1396" y="1314595"/>
            <a:ext cx="4196195" cy="24646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4B6F6E7-23AF-1D43-AA7B-9D9A8B9196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5106" y="4123915"/>
            <a:ext cx="4318137" cy="233769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6496775-532C-B64C-A5C6-8CD753EF7162}"/>
              </a:ext>
            </a:extLst>
          </p:cNvPr>
          <p:cNvSpPr txBox="1"/>
          <p:nvPr/>
        </p:nvSpPr>
        <p:spPr>
          <a:xfrm>
            <a:off x="7327997" y="3702037"/>
            <a:ext cx="4136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It’s time…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E1BCD36-DD5E-884E-822C-A48CA777A6F5}"/>
              </a:ext>
            </a:extLst>
          </p:cNvPr>
          <p:cNvSpPr txBox="1"/>
          <p:nvPr/>
        </p:nvSpPr>
        <p:spPr>
          <a:xfrm>
            <a:off x="6953341" y="6528455"/>
            <a:ext cx="47370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/>
              <a:t>Iconic scene from Moneyball. But was the issue resolved?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81D87D3-EFFE-A94C-B3AF-004D77BEC365}"/>
              </a:ext>
            </a:extLst>
          </p:cNvPr>
          <p:cNvSpPr/>
          <p:nvPr/>
        </p:nvSpPr>
        <p:spPr>
          <a:xfrm>
            <a:off x="11527592" y="3295831"/>
            <a:ext cx="159408" cy="355329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AB7ED3-6786-4744-BB03-16C125A41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34614"/>
            <a:ext cx="6732918" cy="1217989"/>
          </a:xfrm>
        </p:spPr>
        <p:txBody>
          <a:bodyPr anchor="b">
            <a:noAutofit/>
          </a:bodyPr>
          <a:lstStyle/>
          <a:p>
            <a:r>
              <a:rPr lang="en-US" sz="4000" b="1" dirty="0"/>
              <a:t>3 truths and the elephant in the room (or stadium)...</a:t>
            </a:r>
          </a:p>
        </p:txBody>
      </p:sp>
    </p:spTree>
    <p:extLst>
      <p:ext uri="{BB962C8B-B14F-4D97-AF65-F5344CB8AC3E}">
        <p14:creationId xmlns:p14="http://schemas.microsoft.com/office/powerpoint/2010/main" val="1140038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AB7ED3-6786-4744-BB03-16C125A41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483" y="217765"/>
            <a:ext cx="6275720" cy="1217989"/>
          </a:xfrm>
        </p:spPr>
        <p:txBody>
          <a:bodyPr anchor="b">
            <a:noAutofit/>
          </a:bodyPr>
          <a:lstStyle/>
          <a:p>
            <a:r>
              <a:rPr lang="en-US" sz="4000" b="1" dirty="0"/>
              <a:t>A Problem &amp; Proposal &amp; Another Problem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9EC36AD-0F87-1040-802A-C3D9F6530A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48612"/>
            <a:ext cx="6316177" cy="520429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b="1" dirty="0"/>
              <a:t>Problem #1: </a:t>
            </a:r>
            <a:r>
              <a:rPr lang="en-US" sz="2000" dirty="0"/>
              <a:t>We need to use our scouts and scouting reports more intelligently. Teams need the </a:t>
            </a:r>
            <a:r>
              <a:rPr lang="en-US" sz="2000" u="sng" dirty="0"/>
              <a:t>context</a:t>
            </a:r>
            <a:r>
              <a:rPr lang="en-US" sz="2000" dirty="0"/>
              <a:t> that scouts provide on players, but also the </a:t>
            </a:r>
            <a:r>
              <a:rPr lang="en-US" sz="2000" u="sng" dirty="0"/>
              <a:t>scalability</a:t>
            </a:r>
            <a:r>
              <a:rPr lang="en-US" sz="2000" dirty="0"/>
              <a:t> and </a:t>
            </a:r>
            <a:r>
              <a:rPr lang="en-US" sz="2000" u="sng" dirty="0"/>
              <a:t>precision</a:t>
            </a:r>
            <a:r>
              <a:rPr lang="en-US" sz="2000" dirty="0"/>
              <a:t> of analytics</a:t>
            </a:r>
          </a:p>
          <a:p>
            <a:pPr>
              <a:spcAft>
                <a:spcPts val="600"/>
              </a:spcAft>
            </a:pPr>
            <a:r>
              <a:rPr lang="en-US" sz="2000" b="1" dirty="0"/>
              <a:t>Proposal: </a:t>
            </a:r>
            <a:r>
              <a:rPr lang="en-US" sz="2000" dirty="0"/>
              <a:t>Apply cutting edge </a:t>
            </a:r>
            <a:r>
              <a:rPr lang="en-US" sz="2000" u="sng" dirty="0"/>
              <a:t>knowledge graph</a:t>
            </a:r>
            <a:r>
              <a:rPr lang="en-US" sz="2000" dirty="0"/>
              <a:t> and NLP technology to bring </a:t>
            </a:r>
            <a:r>
              <a:rPr lang="en-US" sz="2000" u="sng" dirty="0"/>
              <a:t>meaning </a:t>
            </a:r>
            <a:r>
              <a:rPr lang="en-US" sz="2000" dirty="0"/>
              <a:t>to </a:t>
            </a:r>
            <a:r>
              <a:rPr lang="en-US" sz="2000" u="sng" dirty="0"/>
              <a:t>data</a:t>
            </a:r>
            <a:r>
              <a:rPr lang="en-US" sz="2000" dirty="0"/>
              <a:t> </a:t>
            </a:r>
            <a:endParaRPr lang="en-US" sz="2000" b="1" dirty="0"/>
          </a:p>
          <a:p>
            <a:pPr>
              <a:spcAft>
                <a:spcPts val="600"/>
              </a:spcAft>
            </a:pPr>
            <a:r>
              <a:rPr lang="en-US" sz="2000" b="1" dirty="0"/>
              <a:t>Problem #2: </a:t>
            </a:r>
            <a:r>
              <a:rPr lang="en-US" sz="2000" dirty="0"/>
              <a:t>Text data is difficult—(1) Teams need access to “digitalized” scouting reports (2) It is unstructured and thus hard to model (3) We are just scratching the surface </a:t>
            </a:r>
          </a:p>
          <a:p>
            <a:pPr>
              <a:spcAft>
                <a:spcPts val="600"/>
              </a:spcAft>
            </a:pPr>
            <a:r>
              <a:rPr lang="en-US" sz="2000" dirty="0"/>
              <a:t>Knowledge graph visualizations help teams add structure to their data without sacrificing at the expense of domain-expertise or technology</a:t>
            </a:r>
          </a:p>
          <a:p>
            <a:r>
              <a:rPr lang="en-US" sz="2000" dirty="0"/>
              <a:t>The aesthetic presentation of the graphs can be fit to each group’s preference and need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F968283-B7DC-1F49-B961-BDADC0460C1E}"/>
              </a:ext>
            </a:extLst>
          </p:cNvPr>
          <p:cNvCxnSpPr>
            <a:cxnSpLocks/>
          </p:cNvCxnSpPr>
          <p:nvPr/>
        </p:nvCxnSpPr>
        <p:spPr>
          <a:xfrm>
            <a:off x="7315203" y="266511"/>
            <a:ext cx="0" cy="6324978"/>
          </a:xfrm>
          <a:prstGeom prst="line">
            <a:avLst/>
          </a:prstGeom>
          <a:ln w="539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9AD86B71-F4C6-E346-A52B-ED931BC9AF91}"/>
              </a:ext>
            </a:extLst>
          </p:cNvPr>
          <p:cNvSpPr/>
          <p:nvPr/>
        </p:nvSpPr>
        <p:spPr>
          <a:xfrm>
            <a:off x="7476030" y="611315"/>
            <a:ext cx="4610558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b="1" dirty="0"/>
              <a:t>So, What is a Knowledge Graph?</a:t>
            </a:r>
            <a:endParaRPr lang="en-US" sz="2200" dirty="0"/>
          </a:p>
        </p:txBody>
      </p:sp>
      <p:sp>
        <p:nvSpPr>
          <p:cNvPr id="19" name="Content Placeholder 5">
            <a:extLst>
              <a:ext uri="{FF2B5EF4-FFF2-40B4-BE49-F238E27FC236}">
                <a16:creationId xmlns:a16="http://schemas.microsoft.com/office/drawing/2014/main" id="{7500A406-9C4A-E042-861D-37516C40B152}"/>
              </a:ext>
            </a:extLst>
          </p:cNvPr>
          <p:cNvSpPr txBox="1">
            <a:spLocks/>
          </p:cNvSpPr>
          <p:nvPr/>
        </p:nvSpPr>
        <p:spPr>
          <a:xfrm>
            <a:off x="7476030" y="2786063"/>
            <a:ext cx="4610558" cy="39668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002F832-E7BC-9741-949E-FA61EEA2FE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360"/>
          <a:stretch/>
        </p:blipFill>
        <p:spPr>
          <a:xfrm>
            <a:off x="7872717" y="1042202"/>
            <a:ext cx="3770580" cy="2367741"/>
          </a:xfrm>
          <a:prstGeom prst="rect">
            <a:avLst/>
          </a:prstGeom>
        </p:spPr>
      </p:pic>
      <p:sp>
        <p:nvSpPr>
          <p:cNvPr id="20" name="Freeform 19">
            <a:extLst>
              <a:ext uri="{FF2B5EF4-FFF2-40B4-BE49-F238E27FC236}">
                <a16:creationId xmlns:a16="http://schemas.microsoft.com/office/drawing/2014/main" id="{E3C3E150-6645-E34D-92A4-F3BF1BE097DC}"/>
              </a:ext>
            </a:extLst>
          </p:cNvPr>
          <p:cNvSpPr/>
          <p:nvPr/>
        </p:nvSpPr>
        <p:spPr>
          <a:xfrm>
            <a:off x="11003873" y="1435754"/>
            <a:ext cx="1082716" cy="1185863"/>
          </a:xfrm>
          <a:custGeom>
            <a:avLst/>
            <a:gdLst>
              <a:gd name="connsiteX0" fmla="*/ 100013 w 1713797"/>
              <a:gd name="connsiteY0" fmla="*/ 0 h 1185863"/>
              <a:gd name="connsiteX1" fmla="*/ 71438 w 1713797"/>
              <a:gd name="connsiteY1" fmla="*/ 100013 h 1185863"/>
              <a:gd name="connsiteX2" fmla="*/ 57150 w 1713797"/>
              <a:gd name="connsiteY2" fmla="*/ 142875 h 1185863"/>
              <a:gd name="connsiteX3" fmla="*/ 28575 w 1713797"/>
              <a:gd name="connsiteY3" fmla="*/ 185738 h 1185863"/>
              <a:gd name="connsiteX4" fmla="*/ 0 w 1713797"/>
              <a:gd name="connsiteY4" fmla="*/ 314325 h 1185863"/>
              <a:gd name="connsiteX5" fmla="*/ 14288 w 1713797"/>
              <a:gd name="connsiteY5" fmla="*/ 500063 h 1185863"/>
              <a:gd name="connsiteX6" fmla="*/ 42863 w 1713797"/>
              <a:gd name="connsiteY6" fmla="*/ 542925 h 1185863"/>
              <a:gd name="connsiteX7" fmla="*/ 100013 w 1713797"/>
              <a:gd name="connsiteY7" fmla="*/ 614363 h 1185863"/>
              <a:gd name="connsiteX8" fmla="*/ 128588 w 1713797"/>
              <a:gd name="connsiteY8" fmla="*/ 657225 h 1185863"/>
              <a:gd name="connsiteX9" fmla="*/ 214313 w 1713797"/>
              <a:gd name="connsiteY9" fmla="*/ 728663 h 1185863"/>
              <a:gd name="connsiteX10" fmla="*/ 257175 w 1713797"/>
              <a:gd name="connsiteY10" fmla="*/ 742950 h 1185863"/>
              <a:gd name="connsiteX11" fmla="*/ 357188 w 1713797"/>
              <a:gd name="connsiteY11" fmla="*/ 800100 h 1185863"/>
              <a:gd name="connsiteX12" fmla="*/ 428625 w 1713797"/>
              <a:gd name="connsiteY12" fmla="*/ 814388 h 1185863"/>
              <a:gd name="connsiteX13" fmla="*/ 485775 w 1713797"/>
              <a:gd name="connsiteY13" fmla="*/ 828675 h 1185863"/>
              <a:gd name="connsiteX14" fmla="*/ 528638 w 1713797"/>
              <a:gd name="connsiteY14" fmla="*/ 842963 h 1185863"/>
              <a:gd name="connsiteX15" fmla="*/ 614363 w 1713797"/>
              <a:gd name="connsiteY15" fmla="*/ 857250 h 1185863"/>
              <a:gd name="connsiteX16" fmla="*/ 685800 w 1713797"/>
              <a:gd name="connsiteY16" fmla="*/ 885825 h 1185863"/>
              <a:gd name="connsiteX17" fmla="*/ 728663 w 1713797"/>
              <a:gd name="connsiteY17" fmla="*/ 900113 h 1185863"/>
              <a:gd name="connsiteX18" fmla="*/ 800100 w 1713797"/>
              <a:gd name="connsiteY18" fmla="*/ 928688 h 1185863"/>
              <a:gd name="connsiteX19" fmla="*/ 885825 w 1713797"/>
              <a:gd name="connsiteY19" fmla="*/ 942975 h 1185863"/>
              <a:gd name="connsiteX20" fmla="*/ 985838 w 1713797"/>
              <a:gd name="connsiteY20" fmla="*/ 985838 h 1185863"/>
              <a:gd name="connsiteX21" fmla="*/ 1171575 w 1713797"/>
              <a:gd name="connsiteY21" fmla="*/ 1071563 h 1185863"/>
              <a:gd name="connsiteX22" fmla="*/ 1300163 w 1713797"/>
              <a:gd name="connsiteY22" fmla="*/ 1143000 h 1185863"/>
              <a:gd name="connsiteX23" fmla="*/ 1385888 w 1713797"/>
              <a:gd name="connsiteY23" fmla="*/ 1185863 h 1185863"/>
              <a:gd name="connsiteX24" fmla="*/ 1428750 w 1713797"/>
              <a:gd name="connsiteY24" fmla="*/ 1171575 h 1185863"/>
              <a:gd name="connsiteX25" fmla="*/ 1485900 w 1713797"/>
              <a:gd name="connsiteY25" fmla="*/ 1085850 h 1185863"/>
              <a:gd name="connsiteX26" fmla="*/ 1514475 w 1713797"/>
              <a:gd name="connsiteY26" fmla="*/ 1028700 h 1185863"/>
              <a:gd name="connsiteX27" fmla="*/ 1614488 w 1713797"/>
              <a:gd name="connsiteY27" fmla="*/ 885825 h 1185863"/>
              <a:gd name="connsiteX28" fmla="*/ 1685925 w 1713797"/>
              <a:gd name="connsiteY28" fmla="*/ 800100 h 1185863"/>
              <a:gd name="connsiteX29" fmla="*/ 1685925 w 1713797"/>
              <a:gd name="connsiteY29" fmla="*/ 457200 h 1185863"/>
              <a:gd name="connsiteX30" fmla="*/ 1657350 w 1713797"/>
              <a:gd name="connsiteY30" fmla="*/ 371475 h 1185863"/>
              <a:gd name="connsiteX31" fmla="*/ 1628775 w 1713797"/>
              <a:gd name="connsiteY31" fmla="*/ 257175 h 1185863"/>
              <a:gd name="connsiteX32" fmla="*/ 1614488 w 1713797"/>
              <a:gd name="connsiteY32" fmla="*/ 214313 h 1185863"/>
              <a:gd name="connsiteX33" fmla="*/ 1557338 w 1713797"/>
              <a:gd name="connsiteY33" fmla="*/ 185738 h 1185863"/>
              <a:gd name="connsiteX34" fmla="*/ 1114425 w 1713797"/>
              <a:gd name="connsiteY34" fmla="*/ 157163 h 1185863"/>
              <a:gd name="connsiteX35" fmla="*/ 371475 w 1713797"/>
              <a:gd name="connsiteY35" fmla="*/ 128588 h 1185863"/>
              <a:gd name="connsiteX36" fmla="*/ 185738 w 1713797"/>
              <a:gd name="connsiteY36" fmla="*/ 114300 h 1185863"/>
              <a:gd name="connsiteX37" fmla="*/ 0 w 1713797"/>
              <a:gd name="connsiteY37" fmla="*/ 100013 h 1185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713797" h="1185863">
                <a:moveTo>
                  <a:pt x="100013" y="0"/>
                </a:moveTo>
                <a:cubicBezTo>
                  <a:pt x="90488" y="33338"/>
                  <a:pt x="81401" y="66804"/>
                  <a:pt x="71438" y="100013"/>
                </a:cubicBezTo>
                <a:cubicBezTo>
                  <a:pt x="67110" y="114438"/>
                  <a:pt x="63885" y="129405"/>
                  <a:pt x="57150" y="142875"/>
                </a:cubicBezTo>
                <a:cubicBezTo>
                  <a:pt x="49471" y="158234"/>
                  <a:pt x="38100" y="171450"/>
                  <a:pt x="28575" y="185738"/>
                </a:cubicBezTo>
                <a:cubicBezTo>
                  <a:pt x="23066" y="207775"/>
                  <a:pt x="0" y="296192"/>
                  <a:pt x="0" y="314325"/>
                </a:cubicBezTo>
                <a:cubicBezTo>
                  <a:pt x="0" y="376421"/>
                  <a:pt x="2844" y="439031"/>
                  <a:pt x="14288" y="500063"/>
                </a:cubicBezTo>
                <a:cubicBezTo>
                  <a:pt x="17453" y="516940"/>
                  <a:pt x="33338" y="528638"/>
                  <a:pt x="42863" y="542925"/>
                </a:cubicBezTo>
                <a:cubicBezTo>
                  <a:pt x="70676" y="626369"/>
                  <a:pt x="35387" y="549738"/>
                  <a:pt x="100013" y="614363"/>
                </a:cubicBezTo>
                <a:cubicBezTo>
                  <a:pt x="112155" y="626505"/>
                  <a:pt x="117595" y="644034"/>
                  <a:pt x="128588" y="657225"/>
                </a:cubicBezTo>
                <a:cubicBezTo>
                  <a:pt x="151160" y="684311"/>
                  <a:pt x="182200" y="712607"/>
                  <a:pt x="214313" y="728663"/>
                </a:cubicBezTo>
                <a:cubicBezTo>
                  <a:pt x="227783" y="735398"/>
                  <a:pt x="242888" y="738188"/>
                  <a:pt x="257175" y="742950"/>
                </a:cubicBezTo>
                <a:cubicBezTo>
                  <a:pt x="288530" y="763853"/>
                  <a:pt x="320934" y="788015"/>
                  <a:pt x="357188" y="800100"/>
                </a:cubicBezTo>
                <a:cubicBezTo>
                  <a:pt x="380226" y="807779"/>
                  <a:pt x="404919" y="809120"/>
                  <a:pt x="428625" y="814388"/>
                </a:cubicBezTo>
                <a:cubicBezTo>
                  <a:pt x="447794" y="818648"/>
                  <a:pt x="466894" y="823281"/>
                  <a:pt x="485775" y="828675"/>
                </a:cubicBezTo>
                <a:cubicBezTo>
                  <a:pt x="500256" y="832812"/>
                  <a:pt x="513936" y="839696"/>
                  <a:pt x="528638" y="842963"/>
                </a:cubicBezTo>
                <a:cubicBezTo>
                  <a:pt x="556917" y="849247"/>
                  <a:pt x="585788" y="852488"/>
                  <a:pt x="614363" y="857250"/>
                </a:cubicBezTo>
                <a:cubicBezTo>
                  <a:pt x="638175" y="866775"/>
                  <a:pt x="661786" y="876820"/>
                  <a:pt x="685800" y="885825"/>
                </a:cubicBezTo>
                <a:cubicBezTo>
                  <a:pt x="699902" y="891113"/>
                  <a:pt x="714561" y="894825"/>
                  <a:pt x="728663" y="900113"/>
                </a:cubicBezTo>
                <a:cubicBezTo>
                  <a:pt x="752677" y="909118"/>
                  <a:pt x="775357" y="921940"/>
                  <a:pt x="800100" y="928688"/>
                </a:cubicBezTo>
                <a:cubicBezTo>
                  <a:pt x="828048" y="936310"/>
                  <a:pt x="857250" y="938213"/>
                  <a:pt x="885825" y="942975"/>
                </a:cubicBezTo>
                <a:cubicBezTo>
                  <a:pt x="973863" y="972322"/>
                  <a:pt x="879906" y="938757"/>
                  <a:pt x="985838" y="985838"/>
                </a:cubicBezTo>
                <a:cubicBezTo>
                  <a:pt x="1057051" y="1017488"/>
                  <a:pt x="1100398" y="1024112"/>
                  <a:pt x="1171575" y="1071563"/>
                </a:cubicBezTo>
                <a:cubicBezTo>
                  <a:pt x="1269831" y="1137067"/>
                  <a:pt x="1224719" y="1117853"/>
                  <a:pt x="1300163" y="1143000"/>
                </a:cubicBezTo>
                <a:cubicBezTo>
                  <a:pt x="1321834" y="1157448"/>
                  <a:pt x="1356312" y="1185863"/>
                  <a:pt x="1385888" y="1185863"/>
                </a:cubicBezTo>
                <a:cubicBezTo>
                  <a:pt x="1400948" y="1185863"/>
                  <a:pt x="1414463" y="1176338"/>
                  <a:pt x="1428750" y="1171575"/>
                </a:cubicBezTo>
                <a:cubicBezTo>
                  <a:pt x="1447800" y="1143000"/>
                  <a:pt x="1470541" y="1116567"/>
                  <a:pt x="1485900" y="1085850"/>
                </a:cubicBezTo>
                <a:cubicBezTo>
                  <a:pt x="1495425" y="1066800"/>
                  <a:pt x="1503517" y="1046963"/>
                  <a:pt x="1514475" y="1028700"/>
                </a:cubicBezTo>
                <a:cubicBezTo>
                  <a:pt x="1563744" y="946584"/>
                  <a:pt x="1565642" y="954208"/>
                  <a:pt x="1614488" y="885825"/>
                </a:cubicBezTo>
                <a:cubicBezTo>
                  <a:pt x="1664218" y="816204"/>
                  <a:pt x="1619217" y="866810"/>
                  <a:pt x="1685925" y="800100"/>
                </a:cubicBezTo>
                <a:cubicBezTo>
                  <a:pt x="1729620" y="669021"/>
                  <a:pt x="1715933" y="727272"/>
                  <a:pt x="1685925" y="457200"/>
                </a:cubicBezTo>
                <a:cubicBezTo>
                  <a:pt x="1682599" y="427264"/>
                  <a:pt x="1664655" y="400696"/>
                  <a:pt x="1657350" y="371475"/>
                </a:cubicBezTo>
                <a:cubicBezTo>
                  <a:pt x="1647825" y="333375"/>
                  <a:pt x="1641194" y="294432"/>
                  <a:pt x="1628775" y="257175"/>
                </a:cubicBezTo>
                <a:cubicBezTo>
                  <a:pt x="1624013" y="242888"/>
                  <a:pt x="1625137" y="224962"/>
                  <a:pt x="1614488" y="214313"/>
                </a:cubicBezTo>
                <a:cubicBezTo>
                  <a:pt x="1599428" y="199253"/>
                  <a:pt x="1578312" y="189439"/>
                  <a:pt x="1557338" y="185738"/>
                </a:cubicBezTo>
                <a:cubicBezTo>
                  <a:pt x="1509379" y="177275"/>
                  <a:pt x="1124736" y="157736"/>
                  <a:pt x="1114425" y="157163"/>
                </a:cubicBezTo>
                <a:cubicBezTo>
                  <a:pt x="790177" y="110840"/>
                  <a:pt x="1124627" y="154559"/>
                  <a:pt x="371475" y="128588"/>
                </a:cubicBezTo>
                <a:cubicBezTo>
                  <a:pt x="309417" y="126448"/>
                  <a:pt x="247619" y="119457"/>
                  <a:pt x="185738" y="114300"/>
                </a:cubicBezTo>
                <a:cubicBezTo>
                  <a:pt x="3946" y="99151"/>
                  <a:pt x="83921" y="100013"/>
                  <a:pt x="0" y="100013"/>
                </a:cubicBezTo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731B6A0-B9AE-C144-8FD0-45FD16FF0BFE}"/>
              </a:ext>
            </a:extLst>
          </p:cNvPr>
          <p:cNvSpPr txBox="1"/>
          <p:nvPr/>
        </p:nvSpPr>
        <p:spPr>
          <a:xfrm>
            <a:off x="7636857" y="3409943"/>
            <a:ext cx="4053985" cy="38010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/>
              <a:t>KGs represent a collection of interlinked “entities” (e.g., real-world objects, people, events, situations) and their relationships</a:t>
            </a:r>
          </a:p>
          <a:p>
            <a:endParaRPr lang="en-US" sz="1500" dirty="0"/>
          </a:p>
          <a:p>
            <a:r>
              <a:rPr lang="en-US" sz="1500" dirty="0"/>
              <a:t>Key Characteristics – Database (can be queried), Graph (can be analyzed as network data structure), Knowledge Base (“formal semantics”—to interpret data and infer new facts)</a:t>
            </a:r>
          </a:p>
          <a:p>
            <a:endParaRPr lang="en-US" sz="1500" dirty="0"/>
          </a:p>
          <a:p>
            <a:r>
              <a:rPr lang="en-US" sz="1500" dirty="0"/>
              <a:t>We can create KGs automatically using preexisting NLP libraries and visualize them by using and building visual graphics</a:t>
            </a:r>
          </a:p>
          <a:p>
            <a:endParaRPr lang="en-US" sz="1500" dirty="0"/>
          </a:p>
          <a:p>
            <a:endParaRPr lang="en-US" sz="16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BE624A6-FA08-5A47-B6AC-80CB4B9315AC}"/>
              </a:ext>
            </a:extLst>
          </p:cNvPr>
          <p:cNvSpPr txBox="1"/>
          <p:nvPr/>
        </p:nvSpPr>
        <p:spPr>
          <a:xfrm>
            <a:off x="7295320" y="6597314"/>
            <a:ext cx="47370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/>
              <a:t>KG image provided by </a:t>
            </a:r>
            <a:r>
              <a:rPr lang="en-US" sz="1200" i="1" dirty="0" err="1"/>
              <a:t>Ontotext</a:t>
            </a:r>
            <a:endParaRPr lang="en-US" sz="1200" i="1" dirty="0"/>
          </a:p>
        </p:txBody>
      </p:sp>
    </p:spTree>
    <p:extLst>
      <p:ext uri="{BB962C8B-B14F-4D97-AF65-F5344CB8AC3E}">
        <p14:creationId xmlns:p14="http://schemas.microsoft.com/office/powerpoint/2010/main" val="22400074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AB7ED3-6786-4744-BB03-16C125A41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299" y="-296586"/>
            <a:ext cx="6732919" cy="1217989"/>
          </a:xfrm>
        </p:spPr>
        <p:txBody>
          <a:bodyPr anchor="b">
            <a:noAutofit/>
          </a:bodyPr>
          <a:lstStyle/>
          <a:p>
            <a:r>
              <a:rPr lang="en-US" sz="4000" b="1" dirty="0"/>
              <a:t>Approach &amp; Results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9EC36AD-0F87-1040-802A-C3D9F6530A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6236" y="921403"/>
            <a:ext cx="6034089" cy="5204297"/>
          </a:xfrm>
        </p:spPr>
        <p:txBody>
          <a:bodyPr>
            <a:noAutofit/>
          </a:bodyPr>
          <a:lstStyle/>
          <a:p>
            <a:pPr>
              <a:spcAft>
                <a:spcPts val="600"/>
              </a:spcAft>
            </a:pPr>
            <a:r>
              <a:rPr lang="en-US" sz="2000" b="1" dirty="0"/>
              <a:t>Data: </a:t>
            </a:r>
            <a:r>
              <a:rPr lang="en-US" sz="2000" dirty="0"/>
              <a:t>Publicly-available</a:t>
            </a:r>
            <a:r>
              <a:rPr lang="en-US" sz="2000" b="1" dirty="0"/>
              <a:t> </a:t>
            </a:r>
            <a:r>
              <a:rPr lang="en-US" sz="2000" dirty="0"/>
              <a:t>Wikipedia articles that contained a certain player’s name were scraped (in lieu of scouting reports) </a:t>
            </a:r>
          </a:p>
          <a:p>
            <a:pPr>
              <a:spcAft>
                <a:spcPts val="600"/>
              </a:spcAft>
            </a:pPr>
            <a:r>
              <a:rPr lang="en-US" sz="2000" dirty="0"/>
              <a:t>NLP pipeline (in Python) </a:t>
            </a:r>
            <a:r>
              <a:rPr lang="en-US" sz="2000" dirty="0">
                <a:sym typeface="Wingdings" pitchFamily="2" charset="2"/>
              </a:rPr>
              <a:t> </a:t>
            </a:r>
          </a:p>
          <a:p>
            <a:pPr marL="914400" lvl="1" indent="-457200">
              <a:spcAft>
                <a:spcPts val="600"/>
              </a:spcAft>
              <a:buAutoNum type="arabicParenBoth"/>
            </a:pPr>
            <a:r>
              <a:rPr lang="en-US" sz="2000" dirty="0">
                <a:sym typeface="Wingdings" pitchFamily="2" charset="2"/>
              </a:rPr>
              <a:t>Collect/generate text data</a:t>
            </a:r>
          </a:p>
          <a:p>
            <a:pPr marL="914400" lvl="1" indent="-457200">
              <a:spcAft>
                <a:spcPts val="600"/>
              </a:spcAft>
              <a:buAutoNum type="arabicParenBoth"/>
            </a:pPr>
            <a:r>
              <a:rPr lang="en-US" sz="2000" dirty="0">
                <a:sym typeface="Wingdings" pitchFamily="2" charset="2"/>
              </a:rPr>
              <a:t>Automatic </a:t>
            </a:r>
            <a:r>
              <a:rPr lang="en-US" sz="2000" dirty="0"/>
              <a:t>entity-pair extraction &amp; other text preprocessing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n-US" sz="2000" dirty="0"/>
              <a:t>(3) Visualization &amp; knowledge graph creation</a:t>
            </a:r>
          </a:p>
          <a:p>
            <a:pPr>
              <a:spcAft>
                <a:spcPts val="600"/>
              </a:spcAft>
            </a:pPr>
            <a:r>
              <a:rPr lang="en-US" sz="2000" b="1" dirty="0"/>
              <a:t>Approach: </a:t>
            </a:r>
            <a:r>
              <a:rPr lang="en-US" sz="2000" dirty="0"/>
              <a:t>Text</a:t>
            </a:r>
            <a:r>
              <a:rPr lang="en-US" sz="2000" b="1" dirty="0"/>
              <a:t> </a:t>
            </a:r>
            <a:r>
              <a:rPr lang="en-US" sz="2000" dirty="0"/>
              <a:t>analytics visualizations, topic visualizations, interactive player knowledge graph, ”queried” graph to specific entity </a:t>
            </a:r>
            <a:r>
              <a:rPr lang="en-US" sz="2000" dirty="0">
                <a:sym typeface="Wingdings" pitchFamily="2" charset="2"/>
              </a:rPr>
              <a:t> complete, visual scouting profile  </a:t>
            </a:r>
          </a:p>
          <a:p>
            <a:pPr>
              <a:spcAft>
                <a:spcPts val="600"/>
              </a:spcAft>
            </a:pPr>
            <a:r>
              <a:rPr lang="en-US" sz="2000" b="1" dirty="0"/>
              <a:t>Results: </a:t>
            </a:r>
            <a:r>
              <a:rPr lang="en-US" sz="2000" i="1" dirty="0"/>
              <a:t>What scouting-specific relationships can we capture?  </a:t>
            </a:r>
            <a:r>
              <a:rPr lang="en-US" sz="2000" dirty="0"/>
              <a:t>Player’s club, transfers, coaches, defining game moments, opponents, injuries, awards…</a:t>
            </a:r>
          </a:p>
          <a:p>
            <a:pPr marL="0" indent="0">
              <a:spcAft>
                <a:spcPts val="600"/>
              </a:spcAft>
              <a:buNone/>
            </a:pPr>
            <a:endParaRPr lang="en-US" sz="2000" b="1" dirty="0"/>
          </a:p>
          <a:p>
            <a:pPr>
              <a:spcAft>
                <a:spcPts val="600"/>
              </a:spcAft>
            </a:pPr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B4BBEC6-5CAD-EC4A-937F-F22DEC295775}"/>
              </a:ext>
            </a:extLst>
          </p:cNvPr>
          <p:cNvCxnSpPr>
            <a:cxnSpLocks/>
          </p:cNvCxnSpPr>
          <p:nvPr/>
        </p:nvCxnSpPr>
        <p:spPr>
          <a:xfrm>
            <a:off x="6410325" y="266511"/>
            <a:ext cx="0" cy="6324978"/>
          </a:xfrm>
          <a:prstGeom prst="line">
            <a:avLst/>
          </a:prstGeom>
          <a:ln w="539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8DF66A3-BC43-694F-90ED-86152E1BC29D}"/>
              </a:ext>
            </a:extLst>
          </p:cNvPr>
          <p:cNvSpPr txBox="1"/>
          <p:nvPr/>
        </p:nvSpPr>
        <p:spPr>
          <a:xfrm>
            <a:off x="9202537" y="792528"/>
            <a:ext cx="26098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KG for 1 page (see slide 5)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54399D6-E149-9448-A50A-B1AA62EE7857}"/>
              </a:ext>
            </a:extLst>
          </p:cNvPr>
          <p:cNvSpPr txBox="1"/>
          <p:nvPr/>
        </p:nvSpPr>
        <p:spPr>
          <a:xfrm>
            <a:off x="6757986" y="384775"/>
            <a:ext cx="49387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Example for Wayne Rooney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69791DC-7336-914A-ACB3-1665DB01F55C}"/>
              </a:ext>
            </a:extLst>
          </p:cNvPr>
          <p:cNvSpPr txBox="1"/>
          <p:nvPr/>
        </p:nvSpPr>
        <p:spPr>
          <a:xfrm>
            <a:off x="6553197" y="2911679"/>
            <a:ext cx="30289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Interactive web module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F80E510-EB28-5344-B18D-BF0D92750C07}"/>
              </a:ext>
            </a:extLst>
          </p:cNvPr>
          <p:cNvSpPr txBox="1"/>
          <p:nvPr/>
        </p:nvSpPr>
        <p:spPr>
          <a:xfrm>
            <a:off x="6251422" y="4637942"/>
            <a:ext cx="30289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Most common words in entire corpus of ~800 documents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E4F85AA-E524-FE44-B1A9-6A0045CD253E}"/>
              </a:ext>
            </a:extLst>
          </p:cNvPr>
          <p:cNvSpPr txBox="1"/>
          <p:nvPr/>
        </p:nvSpPr>
        <p:spPr>
          <a:xfrm>
            <a:off x="9132787" y="2874287"/>
            <a:ext cx="31289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Distribution of word polarity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292084F-4359-7C46-9A06-73EF360B00BF}"/>
              </a:ext>
            </a:extLst>
          </p:cNvPr>
          <p:cNvSpPr txBox="1"/>
          <p:nvPr/>
        </p:nvSpPr>
        <p:spPr>
          <a:xfrm>
            <a:off x="9469095" y="4706438"/>
            <a:ext cx="30289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Word-cloud for the corpus</a:t>
            </a:r>
          </a:p>
        </p:txBody>
      </p:sp>
      <p:pic>
        <p:nvPicPr>
          <p:cNvPr id="17" name="Picture 16" descr="A picture containing animal, umbrella&#10;&#10;Description automatically generated">
            <a:extLst>
              <a:ext uri="{FF2B5EF4-FFF2-40B4-BE49-F238E27FC236}">
                <a16:creationId xmlns:a16="http://schemas.microsoft.com/office/drawing/2014/main" id="{B3E8F4FD-E72E-9549-A875-E115D98B20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403" t="13436" r="11388" b="15208"/>
          <a:stretch/>
        </p:blipFill>
        <p:spPr>
          <a:xfrm>
            <a:off x="6553196" y="1047220"/>
            <a:ext cx="2609855" cy="184850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06CC2F0-10CB-5945-8110-07523BEBF534}"/>
              </a:ext>
            </a:extLst>
          </p:cNvPr>
          <p:cNvSpPr txBox="1"/>
          <p:nvPr/>
        </p:nvSpPr>
        <p:spPr>
          <a:xfrm>
            <a:off x="6599041" y="792528"/>
            <a:ext cx="23908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KG for 5 pages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E0666B5-2C6E-5845-94F1-0A75BE304638}"/>
              </a:ext>
            </a:extLst>
          </p:cNvPr>
          <p:cNvSpPr txBox="1"/>
          <p:nvPr/>
        </p:nvSpPr>
        <p:spPr>
          <a:xfrm>
            <a:off x="495299" y="6334780"/>
            <a:ext cx="57262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Note: Non-soccer topics were filtered out in KGs (Wikipedia has personal information that scouting reports do not!)</a:t>
            </a:r>
          </a:p>
        </p:txBody>
      </p:sp>
      <p:pic>
        <p:nvPicPr>
          <p:cNvPr id="25" name="Picture 24" descr="A picture containing umbrella&#10;&#10;Description automatically generated">
            <a:extLst>
              <a:ext uri="{FF2B5EF4-FFF2-40B4-BE49-F238E27FC236}">
                <a16:creationId xmlns:a16="http://schemas.microsoft.com/office/drawing/2014/main" id="{6E80C2F2-19EE-C749-9FD6-A5E9684A56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693" t="9267" r="8974" b="9267"/>
          <a:stretch/>
        </p:blipFill>
        <p:spPr>
          <a:xfrm>
            <a:off x="9202537" y="1088402"/>
            <a:ext cx="2609856" cy="1863134"/>
          </a:xfrm>
          <a:prstGeom prst="rect">
            <a:avLst/>
          </a:prstGeom>
        </p:spPr>
      </p:pic>
      <p:pic>
        <p:nvPicPr>
          <p:cNvPr id="27" name="Picture 26" descr="A picture containing boat, photo, different, large&#10;&#10;Description automatically generated">
            <a:extLst>
              <a:ext uri="{FF2B5EF4-FFF2-40B4-BE49-F238E27FC236}">
                <a16:creationId xmlns:a16="http://schemas.microsoft.com/office/drawing/2014/main" id="{0CD37470-A139-994A-A03A-F6EC224AD3C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179"/>
          <a:stretch/>
        </p:blipFill>
        <p:spPr>
          <a:xfrm>
            <a:off x="6599041" y="3167665"/>
            <a:ext cx="2130736" cy="1487157"/>
          </a:xfrm>
          <a:prstGeom prst="rect">
            <a:avLst/>
          </a:prstGeom>
        </p:spPr>
      </p:pic>
      <p:pic>
        <p:nvPicPr>
          <p:cNvPr id="29" name="Picture 28" descr="A picture containing table, wooden, food, parked&#10;&#10;Description automatically generated">
            <a:extLst>
              <a:ext uri="{FF2B5EF4-FFF2-40B4-BE49-F238E27FC236}">
                <a16:creationId xmlns:a16="http://schemas.microsoft.com/office/drawing/2014/main" id="{6178BB88-4E14-A944-9E0E-2D0F425896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63054" y="4979383"/>
            <a:ext cx="2946313" cy="1814441"/>
          </a:xfrm>
          <a:prstGeom prst="rect">
            <a:avLst/>
          </a:prstGeom>
        </p:spPr>
      </p:pic>
      <p:pic>
        <p:nvPicPr>
          <p:cNvPr id="31" name="Picture 30" descr="A screenshot of a cell phone&#10;&#10;Description automatically generated">
            <a:extLst>
              <a:ext uri="{FF2B5EF4-FFF2-40B4-BE49-F238E27FC236}">
                <a16:creationId xmlns:a16="http://schemas.microsoft.com/office/drawing/2014/main" id="{EDFDC00D-E75F-7A42-B1AB-BCE6263E08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57986" y="5132701"/>
            <a:ext cx="2015819" cy="1706127"/>
          </a:xfrm>
          <a:prstGeom prst="rect">
            <a:avLst/>
          </a:prstGeom>
        </p:spPr>
      </p:pic>
      <p:pic>
        <p:nvPicPr>
          <p:cNvPr id="37" name="Picture 36" descr="A screenshot of a cell phone&#10;&#10;Description automatically generated">
            <a:extLst>
              <a:ext uri="{FF2B5EF4-FFF2-40B4-BE49-F238E27FC236}">
                <a16:creationId xmlns:a16="http://schemas.microsoft.com/office/drawing/2014/main" id="{006060B3-F742-7B48-993B-C19CA5651D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07315" y="3156081"/>
            <a:ext cx="2275085" cy="162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1900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AB7ED3-6786-4744-BB03-16C125A41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817" y="-148613"/>
            <a:ext cx="6732919" cy="1217989"/>
          </a:xfrm>
        </p:spPr>
        <p:txBody>
          <a:bodyPr anchor="b">
            <a:noAutofit/>
          </a:bodyPr>
          <a:lstStyle/>
          <a:p>
            <a:r>
              <a:rPr lang="en-US" sz="4000" b="1" dirty="0"/>
              <a:t>To Infinity &amp; Beyond…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9EC36AD-0F87-1040-802A-C3D9F6530A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9817" y="1336202"/>
            <a:ext cx="5786526" cy="5309388"/>
          </a:xfrm>
        </p:spPr>
        <p:txBody>
          <a:bodyPr>
            <a:noAutofit/>
          </a:bodyPr>
          <a:lstStyle/>
          <a:p>
            <a:pPr>
              <a:spcAft>
                <a:spcPts val="600"/>
              </a:spcAft>
            </a:pPr>
            <a:r>
              <a:rPr lang="en-US" sz="1600" dirty="0"/>
              <a:t>The potential for knowledge graphs and NLP in soccer and player scouting is limitless. We can: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ym typeface="Wingdings" pitchFamily="2" charset="2"/>
              </a:rPr>
              <a:t>Auto-generate visual profiles for scouts based on language in their reports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ym typeface="Wingdings" pitchFamily="2" charset="2"/>
              </a:rPr>
              <a:t>Visualize similar players based on their knowledge graphs (not just on entities themselves, but on the underlying relationships!)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ym typeface="Wingdings" pitchFamily="2" charset="2"/>
              </a:rPr>
              <a:t>Build knowledge graph visualizations to capture contextual information in-real time during games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sym typeface="Wingdings" pitchFamily="2" charset="2"/>
              </a:rPr>
              <a:t>Knowledge graph visualizations offer valuable contextual information on prospects and players for coaches, scouts, data analysts, and other key decision-makers 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sym typeface="Wingdings" pitchFamily="2" charset="2"/>
              </a:rPr>
              <a:t>We need to close the gap between scouting and performance analytics!</a:t>
            </a:r>
            <a:endParaRPr lang="en-US" sz="1600" b="1" dirty="0">
              <a:sym typeface="Wingdings" pitchFamily="2" charset="2"/>
            </a:endParaRPr>
          </a:p>
          <a:p>
            <a:pPr marL="457200" lvl="1" indent="0" algn="ctr">
              <a:spcAft>
                <a:spcPts val="600"/>
              </a:spcAft>
              <a:buNone/>
            </a:pPr>
            <a:r>
              <a:rPr lang="en-US" sz="1600" i="1" dirty="0">
                <a:sym typeface="Wingdings" pitchFamily="2" charset="2"/>
              </a:rPr>
              <a:t>Images &amp; code are available upon request. </a:t>
            </a:r>
          </a:p>
          <a:p>
            <a:pPr marL="457200" lvl="1" indent="0" algn="ctr">
              <a:spcAft>
                <a:spcPts val="600"/>
              </a:spcAft>
              <a:buNone/>
            </a:pPr>
            <a:r>
              <a:rPr lang="en-US" sz="1600" b="1" dirty="0">
                <a:sym typeface="Wingdings" pitchFamily="2" charset="2"/>
              </a:rPr>
              <a:t>Thank You! </a:t>
            </a:r>
          </a:p>
          <a:p>
            <a:pPr marL="457200" lvl="1" indent="0" algn="ctr">
              <a:spcAft>
                <a:spcPts val="600"/>
              </a:spcAft>
              <a:buNone/>
            </a:pPr>
            <a:r>
              <a:rPr lang="en-US" sz="1600" b="1" dirty="0">
                <a:sym typeface="Wingdings" pitchFamily="2" charset="2"/>
              </a:rPr>
              <a:t>Questions, Comments, &amp; Other Inquiries: </a:t>
            </a:r>
            <a:r>
              <a:rPr lang="en-US" sz="1600" dirty="0">
                <a:sym typeface="Wingdings" pitchFamily="2" charset="2"/>
                <a:hlinkClick r:id="rId2"/>
              </a:rPr>
              <a:t>arnavprasad@uchicago.edu</a:t>
            </a:r>
            <a:endParaRPr lang="en-US" sz="1600" dirty="0">
              <a:sym typeface="Wingdings" pitchFamily="2" charset="2"/>
            </a:endParaRPr>
          </a:p>
          <a:p>
            <a:pPr marL="457200" lvl="1" indent="0" algn="ctr">
              <a:spcAft>
                <a:spcPts val="600"/>
              </a:spcAft>
              <a:buNone/>
            </a:pPr>
            <a:endParaRPr lang="en-US" sz="1600" b="1" dirty="0">
              <a:sym typeface="Wingdings" pitchFamily="2" charset="2"/>
            </a:endParaRPr>
          </a:p>
          <a:p>
            <a:pPr marL="457200" lvl="1" indent="0">
              <a:spcAft>
                <a:spcPts val="600"/>
              </a:spcAft>
              <a:buNone/>
            </a:pPr>
            <a:endParaRPr lang="en-US" sz="1600" dirty="0">
              <a:sym typeface="Wingdings" pitchFamily="2" charset="2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sym typeface="Wingdings" pitchFamily="2" charset="2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sym typeface="Wingdings" pitchFamily="2" charset="2"/>
            </a:endParaRPr>
          </a:p>
          <a:p>
            <a:pPr lvl="1">
              <a:spcAft>
                <a:spcPts val="600"/>
              </a:spcAft>
            </a:pPr>
            <a:endParaRPr lang="en-US" sz="1600" dirty="0"/>
          </a:p>
          <a:p>
            <a:pPr>
              <a:spcAft>
                <a:spcPts val="600"/>
              </a:spcAft>
            </a:pPr>
            <a:endParaRPr lang="en-US" sz="1600" dirty="0"/>
          </a:p>
          <a:p>
            <a:pPr>
              <a:spcAft>
                <a:spcPts val="600"/>
              </a:spcAft>
            </a:pPr>
            <a:endParaRPr lang="en-US" sz="1600" dirty="0"/>
          </a:p>
          <a:p>
            <a:pPr>
              <a:spcAft>
                <a:spcPts val="600"/>
              </a:spcAft>
            </a:pPr>
            <a:endParaRPr lang="en-US" sz="1600" dirty="0"/>
          </a:p>
          <a:p>
            <a:pPr>
              <a:spcAft>
                <a:spcPts val="600"/>
              </a:spcAft>
            </a:pPr>
            <a:endParaRPr lang="en-US" sz="1600" dirty="0"/>
          </a:p>
        </p:txBody>
      </p:sp>
      <p:pic>
        <p:nvPicPr>
          <p:cNvPr id="15" name="Picture 14" descr="A picture containing umbrella&#10;&#10;Description automatically generated">
            <a:extLst>
              <a:ext uri="{FF2B5EF4-FFF2-40B4-BE49-F238E27FC236}">
                <a16:creationId xmlns:a16="http://schemas.microsoft.com/office/drawing/2014/main" id="{763FA0F9-79B2-424F-852A-3B369159F82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343" t="9264" r="10817" b="10626"/>
          <a:stretch/>
        </p:blipFill>
        <p:spPr>
          <a:xfrm>
            <a:off x="5805715" y="424819"/>
            <a:ext cx="6386286" cy="6433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699412"/>
      </p:ext>
    </p:extLst>
  </p:cSld>
  <p:clrMapOvr>
    <a:masterClrMapping/>
  </p:clrMapOvr>
</p:sld>
</file>

<file path=ppt/theme/theme1.xml><?xml version="1.0" encoding="utf-8"?>
<a:theme xmlns:a="http://schemas.openxmlformats.org/drawingml/2006/main" name="GradientVTI">
  <a:themeElements>
    <a:clrScheme name="Gradient">
      <a:dk1>
        <a:sysClr val="windowText" lastClr="000000"/>
      </a:dk1>
      <a:lt1>
        <a:sysClr val="window" lastClr="FFFFFF"/>
      </a:lt1>
      <a:dk2>
        <a:srgbClr val="10013F"/>
      </a:dk2>
      <a:lt2>
        <a:srgbClr val="F2F0FF"/>
      </a:lt2>
      <a:accent1>
        <a:srgbClr val="814DFF"/>
      </a:accent1>
      <a:accent2>
        <a:srgbClr val="243FFF"/>
      </a:accent2>
      <a:accent3>
        <a:srgbClr val="FF83B6"/>
      </a:accent3>
      <a:accent4>
        <a:srgbClr val="FF9022"/>
      </a:accent4>
      <a:accent5>
        <a:srgbClr val="FF1F85"/>
      </a:accent5>
      <a:accent6>
        <a:srgbClr val="1A98FF"/>
      </a:accent6>
      <a:hlink>
        <a:srgbClr val="0563C1"/>
      </a:hlink>
      <a:folHlink>
        <a:srgbClr val="954F72"/>
      </a:folHlink>
    </a:clrScheme>
    <a:fontScheme name="Univers">
      <a:majorFont>
        <a:latin typeface="Univers"/>
        <a:ea typeface=""/>
        <a:cs typeface=""/>
      </a:majorFont>
      <a:minorFont>
        <a:latin typeface="Univer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radientVTI" id="{605F9078-86F9-4258-A3E1-F8EFF02AE8CC}" vid="{4848699B-BB01-41E3-9EC4-3D97DFE5292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1367</TotalTime>
  <Words>634</Words>
  <Application>Microsoft Macintosh PowerPoint</Application>
  <PresentationFormat>Widescreen</PresentationFormat>
  <Paragraphs>73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8" baseType="lpstr">
      <vt:lpstr>Arial</vt:lpstr>
      <vt:lpstr>Univers</vt:lpstr>
      <vt:lpstr>GradientVTI</vt:lpstr>
      <vt:lpstr>PowerPoint Presentation</vt:lpstr>
      <vt:lpstr>3 truths and the elephant in the room (or stadium)...</vt:lpstr>
      <vt:lpstr>A Problem &amp; Proposal &amp; Another Problem </vt:lpstr>
      <vt:lpstr>Approach &amp; Results</vt:lpstr>
      <vt:lpstr>To Infinity &amp; Beyond…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Arnav Prasad</dc:creator>
  <cp:lastModifiedBy>Arnav Prasad</cp:lastModifiedBy>
  <cp:revision>30</cp:revision>
  <dcterms:created xsi:type="dcterms:W3CDTF">2020-05-07T07:01:49Z</dcterms:created>
  <dcterms:modified xsi:type="dcterms:W3CDTF">2020-05-08T06:01:11Z</dcterms:modified>
</cp:coreProperties>
</file>